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 /><Relationship Id="rId2" Type="http://schemas.openxmlformats.org/officeDocument/2006/relationships/officeDocument" Target="ppt/presentation.xml" /><Relationship Id="rId1" Type="http://schemas.microsoft.com/office/2011/relationships/webextensiontaskpanes" Target="ppt/webextensions/taskpanes.xml" /><Relationship Id="rId5" Type="http://schemas.openxmlformats.org/officeDocument/2006/relationships/extended-properties" Target="docProps/app.xml" /><Relationship Id="rId4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87" r:id="rId4"/>
    <p:sldId id="281" r:id="rId5"/>
    <p:sldId id="288" r:id="rId6"/>
    <p:sldId id="289" r:id="rId7"/>
    <p:sldId id="293" r:id="rId8"/>
    <p:sldId id="294" r:id="rId9"/>
    <p:sldId id="274" r:id="rId10"/>
    <p:sldId id="273" r:id="rId11"/>
    <p:sldId id="290" r:id="rId12"/>
    <p:sldId id="278" r:id="rId13"/>
    <p:sldId id="277" r:id="rId14"/>
    <p:sldId id="276" r:id="rId15"/>
    <p:sldId id="292" r:id="rId16"/>
    <p:sldId id="279" r:id="rId17"/>
    <p:sldId id="282" r:id="rId18"/>
    <p:sldId id="284" r:id="rId19"/>
    <p:sldId id="283" r:id="rId20"/>
    <p:sldId id="280" r:id="rId21"/>
    <p:sldId id="295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EFA"/>
    <a:srgbClr val="FFFFFF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7" autoAdjust="0"/>
    <p:restoredTop sz="94660"/>
  </p:normalViewPr>
  <p:slideViewPr>
    <p:cSldViewPr snapToGrid="0">
      <p:cViewPr varScale="1">
        <p:scale>
          <a:sx n="78" d="100"/>
          <a:sy n="78" d="100"/>
        </p:scale>
        <p:origin x="70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viewProps" Target="viewProps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presProps" Target="pres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notesMaster" Target="notesMasters/notesMaster1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tableStyles" Target="tableStyles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3327E-A3FE-4279-B080-AD6DAF9EDC3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52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CFF2-C4A0-C88B-1E9C-7E8851385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3A8F-E2E3-B4BD-3B84-D178AF0E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BFD4-B46B-34FE-9A8B-9033E96DC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2582E-7652-4336-8F82-B8F78DEBE1E6}" type="datetime1">
              <a:rPr lang="en-GB" smtClean="0"/>
              <a:t>28/09/2025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3137-53E8-FAAE-F427-32424D86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579" y="6356350"/>
            <a:ext cx="403654" cy="365125"/>
          </a:xfrm>
        </p:spPr>
        <p:txBody>
          <a:bodyPr/>
          <a:lstStyle>
            <a:lvl1pPr>
              <a:defRPr sz="1600"/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33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16D05-728D-ACC9-D7EA-DC9D7330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4C014-E638-4D69-B7E7-9E0555AE7620}" type="datetime1">
              <a:rPr lang="en-GB" smtClean="0"/>
              <a:t>28/09/2025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4FC10-CEAF-B332-2960-AABF9CE2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D6E7-B58D-A523-935C-4B108C94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75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399A6-3C5A-016E-2F7E-AE842F8D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F2F9-D101-4F42-A846-5D94E4802AD7}" type="datetime1">
              <a:rPr lang="en-GB" smtClean="0"/>
              <a:t>28/09/2025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42F9-DB70-E4F8-D075-6A905187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AB33-4759-572E-2291-D19531D8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460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EF21-84C8-586D-C38F-81DE3F931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3036B-E08D-B4B8-69CB-C42176842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DB72-09E0-8BDF-14B4-4FA2820C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2740-59F3-8354-CF52-53337A80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06A1-E2ED-D4C3-86B0-3C972409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508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E779-A5CF-33E3-89F5-B43337C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D232-4F34-AEFC-AFD0-741DABBA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F2E77-D5DF-1D17-C854-897B9DD3B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614D6-F2CE-1582-32E1-94A59C7A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27D5C-0D68-9101-A36C-9187E79B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92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8CC5-208E-4B47-6CAD-E29FCCC3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79405-6B60-96C3-7F85-CE10C287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BA10-7C40-29AA-A669-FC240702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99825-A403-E91C-FFA8-F874E991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BFE7-28C4-5DF1-911F-E0B622EA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219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7720-A6A0-DF50-E2F8-F9527E23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D186-8E32-BEAD-C81B-DE65895FD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57542-2B68-1767-C023-57D111E4E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5A417-9018-30E4-0A47-8170AD7D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AF8F7-6A80-4F6A-4E5F-660537A2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D3418-4BA9-CD34-AE32-0EF41678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366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08D8-A3B6-96B0-A29C-1B8262BE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5487-0425-138F-F9A2-08722722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B02-5AB4-A5E9-0917-4B9DD049B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50C77-85F2-0754-8AD9-7A5A4AEF6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DDF01-B6D2-31ED-A641-114B1A0AD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FCA1D-B4D0-56C6-A678-3E062436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0E1DB4-3501-792C-CAF9-4235B2E9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D0757-7BFA-7895-D03C-767D6405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317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2EA9-258F-B5EB-624D-2EFA68C4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48340-45BA-0901-1551-9D9DAFF0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2F2D2-B0BF-4202-0381-8243671B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6687B-3FE7-76CE-1134-2B3A5D18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628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9E6C1-24CC-682A-8886-999E9A21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75448-9567-EFBD-FC78-2B80C2BD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5C70-5A8D-518E-49A4-1BE45385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015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20AB-BD7C-3FEC-DC53-91B04780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A408-CFF5-5EB0-4399-BB87E6CF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36F81-445C-5EF6-6E32-68D1E9C1C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8E69-7027-0F17-B524-CD221B58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5A00-EFDD-31BA-C55F-26A6CC90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ACCAF-2E21-16F5-1C68-06D177E1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47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4901-6338-2E30-CCE8-77FD13F5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100E-89DB-4D21-B66A-B5E24FA59FB2}" type="datetime1">
              <a:rPr lang="en-GB" smtClean="0"/>
              <a:t>28/09/2025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5D97-094A-D8D8-0C4D-1DC08462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428" y="6349546"/>
            <a:ext cx="653143" cy="365125"/>
          </a:xfrm>
        </p:spPr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13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A28B-29EC-E505-5884-CB4B1C6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25986-DCF9-FBB5-39AD-D04792C65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AEB0E-C7EC-4F26-009D-409178E4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AB446-5A6F-5112-F417-65A55A0D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2D12D-03AA-1A0A-4595-8E063817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B350E-16AC-3E65-1704-09F648AB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644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8C89-C725-395E-E708-BEF95E19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E4975-013E-CB40-86C9-4D346B73C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6C674-4D68-9DAC-8E93-7EB627FC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36B8-CAAE-BDC6-8DF5-9451A698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750A4-9B92-8DB3-B407-A8A74CEA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05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A6511-7D12-4461-0A24-9B3134C2C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22EB-F23C-083B-09C9-48B924AC7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08F9-D1F7-F94A-CA98-198F714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FCF1-AD09-ED98-9C1F-DDCABBE2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C831-E5D1-B4E6-5F4E-FB9FFB5D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4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0F5D-2977-B8B5-3FC5-DF3AE874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247B5-0632-4013-2832-15D3D21A8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A4BC1-6A36-94FE-17CE-DFAD0BF1A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878B-5315-4496-8D10-2F17543DB034}" type="datetime1">
              <a:rPr lang="en-GB" smtClean="0"/>
              <a:t>28/09/2025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FD8C-55CD-AD30-1E91-60750BCC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A2AD0-0D56-CC63-D932-D1C61C77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48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3C60A-FE48-2910-84A1-612B23A7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A969-CEB0-4E87-8DDD-72161074DF01}" type="datetime1">
              <a:rPr lang="en-GB" smtClean="0"/>
              <a:t>28/09/2025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C67CE-6F73-71D9-BF0B-18A7CD94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80765-E2ED-A6A2-9401-8425BFA0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75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96258-07C0-0BF2-CA2A-156B572B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A96A-71C8-435E-B03B-275B6E0D4AB2}" type="datetime1">
              <a:rPr lang="en-GB" smtClean="0"/>
              <a:t>28/09/2025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7D047-C31B-4C8F-E0B3-75014FF6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4742A-6F5B-071B-E0EA-98040252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10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CDD78-FBCD-76B9-2CA1-031942F2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411-883A-45F0-8C4F-B0FE2C65FB28}" type="datetime1">
              <a:rPr lang="en-GB" smtClean="0"/>
              <a:t>28/09/2025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218E7-E787-22C8-B531-FFEC9002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76BDA-2FCA-9763-2EA1-4033A560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70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FDB8F-73D7-2EBC-A62D-4DC73794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6F48-3B55-4945-B23D-B0C51AFE28E6}" type="datetime1">
              <a:rPr lang="en-GB" smtClean="0"/>
              <a:t>28/09/2025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8D704-B4F5-F739-D1FA-65F2302B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7751D-0392-D26F-33B1-9B05704F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27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685DB-F13A-97BE-F448-17416079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9ACC-63FA-4EE9-AE4D-ECCDA5B91432}" type="datetime1">
              <a:rPr lang="en-GB" smtClean="0"/>
              <a:t>28/09/2025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ACE2-CF77-9AC4-52EF-82FBD40B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0D674-CAD3-59F8-9DF5-CA4D8E7A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8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AE937-083F-51CA-E382-30FE9BEB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D1FE4-6F4F-4845-8022-15597911E7C2}" type="datetime1">
              <a:rPr lang="en-GB" smtClean="0"/>
              <a:t>28/09/2025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255A-C1CC-7A32-A0B3-4283D858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6C013-C03F-024A-D0F4-FF67E670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31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16A2C-1914-4EE9-9598-2A06F9BE67BF}" type="datetime1">
              <a:rPr lang="en-GB" smtClean="0"/>
              <a:t>28/09/2025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F6232-4F06-48BA-8F69-BF531F607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07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4F72-DEC3-C328-E288-A7FC5B1D5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096B6-F39D-5D3A-895A-1CE61CD3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26E2-FBE9-5D75-A698-6FD0ED097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3EC99-01D5-4EE5-ACB1-C061987EA0AA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AFA2-68FA-9BA2-4F27-A8680F507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027B2-667B-4034-930B-AB076347A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6457B-11B5-4397-9456-911FAE9FD3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8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0010-025-00887-y" TargetMode="Externa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/>
              <a:t>Weekly Presentation: Rotor Bearing System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0326"/>
            <a:ext cx="9144000" cy="1504435"/>
          </a:xfrm>
        </p:spPr>
        <p:txBody>
          <a:bodyPr>
            <a:normAutofit/>
          </a:bodyPr>
          <a:lstStyle/>
          <a:p>
            <a:r>
              <a:rPr lang="it-IT" sz="2000" dirty="0"/>
              <a:t>Week number : 02</a:t>
            </a:r>
          </a:p>
          <a:p>
            <a:r>
              <a:rPr lang="it-IT" sz="2000" dirty="0"/>
              <a:t>Date: 30/09/2025</a:t>
            </a:r>
          </a:p>
          <a:p>
            <a:r>
              <a:rPr lang="it-IT" sz="2000" dirty="0"/>
              <a:t>Supervisor: Prof. Quell </a:t>
            </a:r>
          </a:p>
          <a:p>
            <a:endParaRPr lang="en-GB" sz="2000" dirty="0"/>
          </a:p>
        </p:txBody>
      </p:sp>
      <p:pic>
        <p:nvPicPr>
          <p:cNvPr id="8" name="Picture 8" descr="Hochschule Flensburg (Fachhochschule) – Wikipedia">
            <a:extLst>
              <a:ext uri="{FF2B5EF4-FFF2-40B4-BE49-F238E27FC236}">
                <a16:creationId xmlns:a16="http://schemas.microsoft.com/office/drawing/2014/main" id="{E88D30C2-B846-594F-69A8-55F55380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7EEC8C-633A-AEB3-3E8A-978E3C75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13120F1-DE8B-A6AA-A1D5-19926A98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973232" y="4836386"/>
            <a:ext cx="995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Group members: Divyesh Mistry,  Venkata Sreekanth .K , Sreehari Padachery, Jill Sadariya </a:t>
            </a:r>
          </a:p>
        </p:txBody>
      </p:sp>
      <p:sp>
        <p:nvSpPr>
          <p:cNvPr id="34" name="Free-form: Shape 13">
            <a:extLst>
              <a:ext uri="{FF2B5EF4-FFF2-40B4-BE49-F238E27FC236}">
                <a16:creationId xmlns:a16="http://schemas.microsoft.com/office/drawing/2014/main" id="{44C88E41-E5B3-0D11-A4D3-711DA18380C9}"/>
              </a:ext>
            </a:extLst>
          </p:cNvPr>
          <p:cNvSpPr/>
          <p:nvPr/>
        </p:nvSpPr>
        <p:spPr>
          <a:xfrm>
            <a:off x="0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bg1"/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-form: Shape 13">
            <a:extLst>
              <a:ext uri="{FF2B5EF4-FFF2-40B4-BE49-F238E27FC236}">
                <a16:creationId xmlns:a16="http://schemas.microsoft.com/office/drawing/2014/main" id="{C26B78DF-71CA-5509-F4C5-6276C7251B89}"/>
              </a:ext>
            </a:extLst>
          </p:cNvPr>
          <p:cNvSpPr/>
          <p:nvPr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-form: Shape 13">
            <a:extLst>
              <a:ext uri="{FF2B5EF4-FFF2-40B4-BE49-F238E27FC236}">
                <a16:creationId xmlns:a16="http://schemas.microsoft.com/office/drawing/2014/main" id="{2AC7F7CE-A165-18C0-6918-B9EA07638042}"/>
              </a:ext>
            </a:extLst>
          </p:cNvPr>
          <p:cNvSpPr/>
          <p:nvPr/>
        </p:nvSpPr>
        <p:spPr>
          <a:xfrm>
            <a:off x="31399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17">
            <a:extLst>
              <a:ext uri="{FF2B5EF4-FFF2-40B4-BE49-F238E27FC236}">
                <a16:creationId xmlns:a16="http://schemas.microsoft.com/office/drawing/2014/main" id="{735E7E19-AD9A-2739-2D13-BC73EA4C759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2FD2ECB6-38EA-E857-A881-0C8E141A4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592750"/>
            <a:ext cx="1753782" cy="13136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4389E-5559-8492-2D9E-AFA299D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</a:t>
            </a:fld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0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BC532-C9CF-DD05-EC14-FD41E02C8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CF5B1E85-F46E-3692-14E8-171B89C79FCC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7593A25-573C-049C-0C24-138BEBFAB35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42C5B2A0-824E-7061-3C19-7B2058AB396E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998940F-4FAE-63C0-5DB7-36C935122E3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E6DB81-73A0-08AD-1545-650DB946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371CE7-3ED6-C9E7-3720-A0558870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C9DED4-7FB9-DA60-C408-548206966C7C}"/>
              </a:ext>
            </a:extLst>
          </p:cNvPr>
          <p:cNvCxnSpPr/>
          <p:nvPr/>
        </p:nvCxnSpPr>
        <p:spPr>
          <a:xfrm>
            <a:off x="342900" y="1176770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F4C040-7F43-4427-55CF-0A729A713112}"/>
              </a:ext>
            </a:extLst>
          </p:cNvPr>
          <p:cNvSpPr txBox="1"/>
          <p:nvPr/>
        </p:nvSpPr>
        <p:spPr>
          <a:xfrm>
            <a:off x="-196645" y="2437732"/>
            <a:ext cx="11012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detailed discussion with Professor </a:t>
            </a:r>
          </a:p>
        </p:txBody>
      </p:sp>
    </p:spTree>
    <p:extLst>
      <p:ext uri="{BB962C8B-B14F-4D97-AF65-F5344CB8AC3E}">
        <p14:creationId xmlns:p14="http://schemas.microsoft.com/office/powerpoint/2010/main" val="286191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DB1C5-CFCF-5BFE-0B9C-507A00235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6D04018B-FD39-D0AF-8B56-C2ED206BE59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9F70623-FD03-9F6C-C7BE-E6D50EB91958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EAD40AED-9F39-5473-691D-F0F29433C63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3087244-F007-671A-7F18-89EBAD789372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042EBB5-4D90-704C-9B77-4DAC15BF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429DAB-8D18-0C2C-7EEC-27F5391C9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Multi-Body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MBS)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8811C9-DEAC-C9D3-2093-8D9E98E33625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221FBD-6106-93AD-0CC5-DE543478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26"/>
          <a:stretch>
            <a:fillRect/>
          </a:stretch>
        </p:blipFill>
        <p:spPr>
          <a:xfrm>
            <a:off x="849251" y="2103638"/>
            <a:ext cx="9434249" cy="3944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3D57B-09C8-02E5-6195-88D69D0F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540" t="90041" r="2185" b="1220"/>
          <a:stretch>
            <a:fillRect/>
          </a:stretch>
        </p:blipFill>
        <p:spPr>
          <a:xfrm>
            <a:off x="10805652" y="6147545"/>
            <a:ext cx="1209368" cy="385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DA66F-66AC-EAB3-87E9-CC9A36FEA8DC}"/>
              </a:ext>
            </a:extLst>
          </p:cNvPr>
          <p:cNvSpPr txBox="1"/>
          <p:nvPr/>
        </p:nvSpPr>
        <p:spPr>
          <a:xfrm>
            <a:off x="110792" y="1081046"/>
            <a:ext cx="109111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the drivetrain is represented as a collection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and flexible bodies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(shafts, gears, bearings) connected by joints and force elements.</a:t>
            </a:r>
          </a:p>
        </p:txBody>
      </p:sp>
    </p:spTree>
    <p:extLst>
      <p:ext uri="{BB962C8B-B14F-4D97-AF65-F5344CB8AC3E}">
        <p14:creationId xmlns:p14="http://schemas.microsoft.com/office/powerpoint/2010/main" val="288861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900F1-76C8-27CD-D4E4-D2EB620EE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585C29E0-F3B6-C847-DDDD-CEE92A5651F8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AC69027-97F6-0CD4-EC71-377252354FF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8641BA3B-2FD9-02A4-D92E-E16369DAD97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61F3384-07FE-96C7-270C-45E3BE6045B7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B78866-1ACB-11FE-0B7A-7D7D052A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B305-F3E8-9B2B-9E66-41CA610E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8EE183-75CB-6B9D-4030-A81228A1463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EA38C2-4A80-7A02-5CDC-859FCF6A6D40}"/>
              </a:ext>
            </a:extLst>
          </p:cNvPr>
          <p:cNvSpPr txBox="1"/>
          <p:nvPr/>
        </p:nvSpPr>
        <p:spPr>
          <a:xfrm>
            <a:off x="277940" y="3159319"/>
            <a:ext cx="608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MW Reference Drivetrain (NREL) is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C472E-8B3F-8720-6E09-9D479501A4C8}"/>
              </a:ext>
            </a:extLst>
          </p:cNvPr>
          <p:cNvSpPr txBox="1"/>
          <p:nvPr/>
        </p:nvSpPr>
        <p:spPr>
          <a:xfrm>
            <a:off x="277940" y="1564593"/>
            <a:ext cx="8947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shaft (low-speed shaft)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Carries rotor torque into gearbox.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Planetary gear stage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Main shaft drives the planet carrier.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Intermediate-speed gear stages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Parallel shaft gears increase speed step by step.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High-speed shaft (HSS)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:Connects final gear stage to generator.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7804A-7A63-966F-1755-354515E319C2}"/>
              </a:ext>
            </a:extLst>
          </p:cNvPr>
          <p:cNvSpPr txBox="1"/>
          <p:nvPr/>
        </p:nvSpPr>
        <p:spPr>
          <a:xfrm>
            <a:off x="277940" y="3763448"/>
            <a:ext cx="10478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mention the exact type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journal bearing, assuming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 short journal bearing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(cylindrical) was used as the replacement for the roller bearings.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4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C9380-E9CD-21CB-2C45-C48F2162F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A0F409D8-04B6-220F-3831-3E673A8D3900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D4A6E0F-6BF3-40A1-9608-F7F9AB13DA4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34A915D7-B014-0BBD-C248-87F5847D11BB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FC9A529-5FB3-2C83-8060-21E92AB2255A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B4E98E9-40DF-55B8-46AE-CBC26747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590D6F-9F85-7B65-1FB5-CC16885BB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10321234" cy="712728"/>
          </a:xfrm>
        </p:spPr>
        <p:txBody>
          <a:bodyPr>
            <a:normAutofit/>
          </a:bodyPr>
          <a:lstStyle/>
          <a:p>
            <a:r>
              <a:rPr lang="de-DE" dirty="0"/>
              <a:t>Comparison of High speed shaft vibrations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2BE023-815C-C2E1-C494-1325F05CCA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65E4A8B-76DE-7BB2-6BAF-CC23AC26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1" t="5210" r="435" b="11351"/>
          <a:stretch>
            <a:fillRect/>
          </a:stretch>
        </p:blipFill>
        <p:spPr>
          <a:xfrm>
            <a:off x="100287" y="1235544"/>
            <a:ext cx="11603115" cy="4853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103D54-C3BF-C152-22B7-108F396B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540" t="90041" r="2185" b="1220"/>
          <a:stretch>
            <a:fillRect/>
          </a:stretch>
        </p:blipFill>
        <p:spPr>
          <a:xfrm>
            <a:off x="10805652" y="6147545"/>
            <a:ext cx="120936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F30EC-1042-61C1-8816-B3D046245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2844A1D0-0500-9A06-C7C6-AE979062C475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F700F88F-8ABC-0BEB-8095-F1383F86FBB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763F07E-530E-EB85-7BE0-5C6FBBAE5C9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D73456E-DF49-47EC-4312-0489203EA44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4F322E7-B1CB-C600-C074-C4B7C461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20DABC-7CD9-605B-D484-C902C745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A17151-DF03-1056-C633-A8E094D5690F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22DD317-0F1D-299F-F2CB-1AFD58D7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84" y="2588516"/>
            <a:ext cx="6251238" cy="3265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1265C1-D4BC-FF60-50CA-CC2A8681466F}"/>
              </a:ext>
            </a:extLst>
          </p:cNvPr>
          <p:cNvSpPr txBox="1"/>
          <p:nvPr/>
        </p:nvSpPr>
        <p:spPr>
          <a:xfrm>
            <a:off x="326922" y="1388188"/>
            <a:ext cx="9800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Cylindrical (standard) hydrodynamic journal bearings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studies on planetary gear stages (called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Planetary Journal Bearings – PJBs / PGJBs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Decker et al. (2025)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tested cylindrical journal bearings in planetary stages with SAW sensors for monitoring.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63E401-4552-237A-EB83-A22F88C272EC}"/>
              </a:ext>
            </a:extLst>
          </p:cNvPr>
          <p:cNvSpPr txBox="1"/>
          <p:nvPr/>
        </p:nvSpPr>
        <p:spPr>
          <a:xfrm>
            <a:off x="5526103" y="5825884"/>
            <a:ext cx="71947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Fig. 1 a Photograph of the planetary journal bearing (PJB) on the pin with integrated SAW measurement setup</a:t>
            </a:r>
          </a:p>
        </p:txBody>
      </p:sp>
    </p:spTree>
    <p:extLst>
      <p:ext uri="{BB962C8B-B14F-4D97-AF65-F5344CB8AC3E}">
        <p14:creationId xmlns:p14="http://schemas.microsoft.com/office/powerpoint/2010/main" val="336416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6942E-905C-C48E-EDD9-F9CB3DC5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05391C38-6DD4-3A6F-E1E1-4DBA63AB6D36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047B54A-336A-F029-CC33-BFC1D4164F9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EE25941-1CEF-1E47-CA51-21BBBD4BDE3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A0BBFE-8A85-177B-0864-567255BE0AA1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8424279-06D1-8498-25DA-9C14A6CE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349B97-D559-A38C-658F-5B3E5294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3C8FF-6A02-431B-3820-BA742BA40DA2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29FBC5-2186-E640-27E7-BAD4BCD50763}"/>
              </a:ext>
            </a:extLst>
          </p:cNvPr>
          <p:cNvSpPr txBox="1"/>
          <p:nvPr/>
        </p:nvSpPr>
        <p:spPr>
          <a:xfrm>
            <a:off x="594900" y="2328322"/>
            <a:ext cx="10956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 Catapult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using its expertise in the wind turbine bearing area to conduct a feasibility study and demonstration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HJB (Hydrodynamic journal bearings)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main-shaft of an offshore wind turbine in order to enhance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main-shaft-bearing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3960D-BAA4-09CC-9210-CC6BBE94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566" y="1455308"/>
            <a:ext cx="2161036" cy="701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66876-EC15-2B3F-E7F7-36CCD1CBA242}"/>
              </a:ext>
            </a:extLst>
          </p:cNvPr>
          <p:cNvSpPr txBox="1"/>
          <p:nvPr/>
        </p:nvSpPr>
        <p:spPr>
          <a:xfrm>
            <a:off x="816077" y="3421167"/>
            <a:ext cx="495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photos or information available</a:t>
            </a:r>
          </a:p>
        </p:txBody>
      </p:sp>
    </p:spTree>
    <p:extLst>
      <p:ext uri="{BB962C8B-B14F-4D97-AF65-F5344CB8AC3E}">
        <p14:creationId xmlns:p14="http://schemas.microsoft.com/office/powerpoint/2010/main" val="318948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E134B-A4D9-49A8-362A-3CF5AFD39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76CA8C46-C179-B450-5E8C-DCE404A97D7D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AD0011A-19AA-15E3-DE62-A8B3DFC2CC70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C08FC9D-164C-5F43-5F00-9C136CCCEF7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E26E703-85D1-98E7-BB50-3CCF371065A4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DA7473-48AB-3E14-F601-ADBD3701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E6DB17-8F6F-014F-ED3A-E92A149E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583AF5-7A2C-5E36-6D0C-4674219C8F6D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DAF2577-CC7A-4EF1-7A8C-985B84AC0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282" t="3927" r="3501"/>
          <a:stretch>
            <a:fillRect/>
          </a:stretch>
        </p:blipFill>
        <p:spPr>
          <a:xfrm>
            <a:off x="6817566" y="2071232"/>
            <a:ext cx="4155234" cy="3749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710EB2-456D-AC2C-8950-0BE2FCABD8C5}"/>
              </a:ext>
            </a:extLst>
          </p:cNvPr>
          <p:cNvSpPr txBox="1"/>
          <p:nvPr/>
        </p:nvSpPr>
        <p:spPr>
          <a:xfrm>
            <a:off x="484418" y="1333760"/>
            <a:ext cx="98886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Hydrodynamic tilting-pad journal bearings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Mentioned in broader turbine drivetrain research (e.g. SINTEF &amp; ORE Catapult projects).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Tilting pads improve stability against oil whirl/whip at variable speeds.</a:t>
            </a:r>
          </a:p>
        </p:txBody>
      </p:sp>
    </p:spTree>
    <p:extLst>
      <p:ext uri="{BB962C8B-B14F-4D97-AF65-F5344CB8AC3E}">
        <p14:creationId xmlns:p14="http://schemas.microsoft.com/office/powerpoint/2010/main" val="352233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1E0E6-D14F-8B85-0E50-3B31F34C0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FDE2E1C7-8DFF-43C2-AA7A-B64749B6882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E978D32-DFF3-BF5A-2703-A7C73FADFCE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EF2C875C-E406-6C0F-B64E-6A7786829FDC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45999E6-88C6-4BE6-3DF7-642932E979AA}"/>
              </a:ext>
            </a:extLst>
          </p:cNvPr>
          <p:cNvSpPr/>
          <p:nvPr/>
        </p:nvSpPr>
        <p:spPr>
          <a:xfrm>
            <a:off x="-17584" y="6513969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6557918-8BE7-67D1-83CD-4B5FB6BB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1" y="6513969"/>
            <a:ext cx="468073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ACD476-271A-F2FA-862D-33C9D129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en-US" dirty="0"/>
              <a:t>Bearing terminology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F9B380-0E8F-F75D-53DA-3CE584493E79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707C055-B6D6-550E-D7BD-9E40E230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65" t="8244" r="9640" b="4610"/>
          <a:stretch>
            <a:fillRect/>
          </a:stretch>
        </p:blipFill>
        <p:spPr>
          <a:xfrm>
            <a:off x="6606227" y="1545295"/>
            <a:ext cx="4504225" cy="3775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1F9686-51EC-84C8-8EA6-40983B7AA451}"/>
              </a:ext>
            </a:extLst>
          </p:cNvPr>
          <p:cNvSpPr txBox="1"/>
          <p:nvPr/>
        </p:nvSpPr>
        <p:spPr>
          <a:xfrm>
            <a:off x="10205884" y="6138688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SKF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1E9C24-7F52-BE37-3FA3-60921C019015}"/>
              </a:ext>
            </a:extLst>
          </p:cNvPr>
          <p:cNvSpPr txBox="1"/>
          <p:nvPr/>
        </p:nvSpPr>
        <p:spPr>
          <a:xfrm>
            <a:off x="766915" y="1710945"/>
            <a:ext cx="4107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plain bearing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D7A41-0E09-065E-98F1-A7A3B69077AA}"/>
              </a:ext>
            </a:extLst>
          </p:cNvPr>
          <p:cNvSpPr txBox="1"/>
          <p:nvPr/>
        </p:nvSpPr>
        <p:spPr>
          <a:xfrm>
            <a:off x="766915" y="2314434"/>
            <a:ext cx="3303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Outer ring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contact surfaces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Seal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Inner ring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Lubrication hole 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Lubrication groove</a:t>
            </a:r>
          </a:p>
        </p:txBody>
      </p:sp>
    </p:spTree>
    <p:extLst>
      <p:ext uri="{BB962C8B-B14F-4D97-AF65-F5344CB8AC3E}">
        <p14:creationId xmlns:p14="http://schemas.microsoft.com/office/powerpoint/2010/main" val="346081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43E69-A335-6216-EE59-2B0862915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B11D61C2-544A-B0DA-DEFA-105FEE39C819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6A10F02-6C33-22DD-1F7C-22C558FC6077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0451CB97-0434-DBBD-6EA4-33D9A0DAC1FA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8DA8125-2F9A-D0A0-F0F9-314E3380259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75D94AD-E7C1-7DD4-D5D9-8067F1AA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22E05-649B-837D-D728-C54102B7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646507-00D3-EC59-13EA-DEFDA74E789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7A27911-1356-77BB-B8A8-922E3ECF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41" t="7780" r="8417" b="7234"/>
          <a:stretch>
            <a:fillRect/>
          </a:stretch>
        </p:blipFill>
        <p:spPr>
          <a:xfrm>
            <a:off x="6055809" y="1401679"/>
            <a:ext cx="5647593" cy="3966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E29475-6BBE-8C9F-C1FD-5C02C3DF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95" y="1316716"/>
            <a:ext cx="5566297" cy="4138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D6ED34-9287-40DB-51AE-C35697D79B16}"/>
              </a:ext>
            </a:extLst>
          </p:cNvPr>
          <p:cNvSpPr txBox="1"/>
          <p:nvPr/>
        </p:nvSpPr>
        <p:spPr>
          <a:xfrm>
            <a:off x="10274710" y="6206192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Reference [2]</a:t>
            </a:r>
          </a:p>
        </p:txBody>
      </p:sp>
    </p:spTree>
    <p:extLst>
      <p:ext uri="{BB962C8B-B14F-4D97-AF65-F5344CB8AC3E}">
        <p14:creationId xmlns:p14="http://schemas.microsoft.com/office/powerpoint/2010/main" val="3694500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F2E4B-72CE-F90E-F3CC-2702FA85B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9F2276F1-4661-AB47-827E-DA5C041EFFAE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B87ABD4-6EBB-190D-8CB0-28D2DF011DFA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1F726B3-5A4B-21FC-8066-4DA8EB3360F3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DAB3524-A9FB-800D-118C-B88BC7A1DC09}"/>
              </a:ext>
            </a:extLst>
          </p:cNvPr>
          <p:cNvSpPr/>
          <p:nvPr/>
        </p:nvSpPr>
        <p:spPr>
          <a:xfrm>
            <a:off x="-7747" y="6446465"/>
            <a:ext cx="12207494" cy="411535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C9CCB-93D5-315C-D4E0-40C6A85D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7790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19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D33DF6-F5DA-CF04-5184-E2EECEF3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0D599A-D865-4DF7-C1A5-39EC4E75F88A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D624D3-2277-7BD1-EF29-E53A4DA5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7" y="1465091"/>
            <a:ext cx="5052498" cy="3673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3C8CBD-FA18-E0F4-A8B8-27B9B848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52" y="1487683"/>
            <a:ext cx="4999153" cy="3650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136766-12DF-059F-4D4F-EF0EA80227B7}"/>
              </a:ext>
            </a:extLst>
          </p:cNvPr>
          <p:cNvSpPr txBox="1"/>
          <p:nvPr/>
        </p:nvSpPr>
        <p:spPr>
          <a:xfrm>
            <a:off x="10205884" y="6138688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Reference [2]</a:t>
            </a:r>
          </a:p>
        </p:txBody>
      </p:sp>
    </p:spTree>
    <p:extLst>
      <p:ext uri="{BB962C8B-B14F-4D97-AF65-F5344CB8AC3E}">
        <p14:creationId xmlns:p14="http://schemas.microsoft.com/office/powerpoint/2010/main" val="50887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5EB99-6628-8512-E0F7-8698B5A7F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34FF4A8-866A-4C41-D0DD-586FC37BBD62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1A876821-969E-EA50-2376-2EC1FB54C6E8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3C438041-5C64-70E5-565C-55C0CEE8A2A9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312575-08B1-C1C2-B8F2-2BF0A36151F5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751B054-3A47-2CA5-4266-A9D3B81C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4D18A7-1CB9-15E1-8E4B-CE724B61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bearing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7344DB-24E0-1083-1D79-758D02C1CE0C}"/>
              </a:ext>
            </a:extLst>
          </p:cNvPr>
          <p:cNvCxnSpPr/>
          <p:nvPr/>
        </p:nvCxnSpPr>
        <p:spPr>
          <a:xfrm>
            <a:off x="342900" y="1176770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AAC694-9388-B04B-7725-F874143024A9}"/>
              </a:ext>
            </a:extLst>
          </p:cNvPr>
          <p:cNvSpPr txBox="1"/>
          <p:nvPr/>
        </p:nvSpPr>
        <p:spPr>
          <a:xfrm>
            <a:off x="484418" y="1613754"/>
            <a:ext cx="10918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bearing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type of plain bearing that supports a rotating shaft and allows it to turn smoothly with minimal friction.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part of the shaft that rests inside the bearing is called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why it’s named a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bearing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doesn’t use rolling elements (like balls or rollers); instead, it works on sliding contact.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Typically, a thin film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lubricant (oil or sometimes air)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separates the shaft from the bearing surface, preventing direct metal-to-metal contact.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load from the shaft is distributed over the surface of the bearing, making it suitable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heavy loads and high-speed applications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1686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2D9CB-7387-FB15-0C36-D5C682F30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24BF26B-D386-A55F-66CD-4525E84BEB29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8233F63-A7C3-39FC-D98E-CDB30774D3EE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BE6426EB-077F-391F-9211-B7726ADAD5D7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278F6A-99AC-6AD2-4920-74EE42EDA216}"/>
              </a:ext>
            </a:extLst>
          </p:cNvPr>
          <p:cNvSpPr/>
          <p:nvPr/>
        </p:nvSpPr>
        <p:spPr>
          <a:xfrm>
            <a:off x="-7747" y="6446465"/>
            <a:ext cx="12207494" cy="411535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98B13B3-7E6F-E45C-B271-5607A55C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7790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489671-7F0C-B56A-863D-32ACF794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298679" cy="712728"/>
          </a:xfrm>
        </p:spPr>
        <p:txBody>
          <a:bodyPr>
            <a:normAutofit/>
          </a:bodyPr>
          <a:lstStyle/>
          <a:p>
            <a:r>
              <a:rPr lang="de-DE" dirty="0"/>
              <a:t>Journal bearing Failures in Wind Turbine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9AE1A-7A51-BD04-964D-C7C02B7370B2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97F1D5A-03B1-1396-75A0-AAE7249DA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7" y="1283085"/>
            <a:ext cx="10599836" cy="49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72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2946-0174-2D6B-0476-B5FB0B269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3A7BE71-5FE8-C539-1F7C-522CC6C1517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E335C404-0374-4889-82FF-13268B96A043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24ABB0-AB24-3E31-2EE3-6DA1AEB6ED6D}"/>
              </a:ext>
            </a:extLst>
          </p:cNvPr>
          <p:cNvSpPr/>
          <p:nvPr/>
        </p:nvSpPr>
        <p:spPr>
          <a:xfrm>
            <a:off x="-7747" y="6446465"/>
            <a:ext cx="12207494" cy="411535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699770-9253-58CF-0362-6920D430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7790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21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7CF2DD-1104-8A5F-C5D5-37D734A8CDA1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0FB68D79-1891-6ED6-F5ED-06369BC6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5298B2-ACD7-CAC9-FD01-80236DC7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25" y="1263950"/>
            <a:ext cx="10838133" cy="51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7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2FF5E-52AD-95A2-AC70-D0D22AB76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DDF298AF-DB79-96FD-0D38-D9864103E22C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10B0570-814A-1F02-82AB-6CD26BA1004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6E9A07E0-1052-DCFD-B9A4-99411F11485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AE52189-0D58-C313-1198-452D630BEA0D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A26178A-8CE9-E728-8069-8790A031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508BE4-0D58-D636-6C89-589E9B82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7" y="502853"/>
            <a:ext cx="9908279" cy="65282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Journal bearing over Roller bearing ?</a:t>
            </a:r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AC2A0D-5072-C3B2-4E86-2C04332AFE21}"/>
              </a:ext>
            </a:extLst>
          </p:cNvPr>
          <p:cNvCxnSpPr/>
          <p:nvPr/>
        </p:nvCxnSpPr>
        <p:spPr>
          <a:xfrm>
            <a:off x="484418" y="1176770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4308F6-DD8A-0256-6EB0-7ECDB9F829BD}"/>
              </a:ext>
            </a:extLst>
          </p:cNvPr>
          <p:cNvGraphicFramePr>
            <a:graphicFrameLocks noGrp="1"/>
          </p:cNvGraphicFramePr>
          <p:nvPr/>
        </p:nvGraphicFramePr>
        <p:xfrm>
          <a:off x="484417" y="1355395"/>
          <a:ext cx="10515600" cy="48987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070248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3075367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4733002"/>
                    </a:ext>
                  </a:extLst>
                </a:gridCol>
              </a:tblGrid>
              <a:tr h="35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Roller Bearings (Case-1)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Bearings (Case-2)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261777"/>
                  </a:ext>
                </a:extLst>
              </a:tr>
              <a:tr h="35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High-speed shaft vibrations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vibrations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vibrations (better damping)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1492"/>
                  </a:ext>
                </a:extLst>
              </a:tr>
              <a:tr h="6127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Gear tooth forces (sub-rated speeds)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gear forces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gear forces (fluid film effect)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651798"/>
                  </a:ext>
                </a:extLst>
              </a:tr>
              <a:tr h="6127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Gear reliability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 reliability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Risk of reduced reliability (higher stresses)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240101"/>
                  </a:ext>
                </a:extLst>
              </a:tr>
              <a:tr h="35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Bearing life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(fatigue failures)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Theoretically infinite life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985199"/>
                  </a:ext>
                </a:extLst>
              </a:tr>
              <a:tr h="6127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capacity (same dimensions)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load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dynamic &amp; static load capacity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656271"/>
                  </a:ext>
                </a:extLst>
              </a:tr>
              <a:tr h="6127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&amp; 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 for 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shafts &gt; 2 meters).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Manufacture</a:t>
                      </a:r>
                    </a:p>
                    <a:p>
                      <a:pPr>
                        <a:buNone/>
                      </a:pPr>
                      <a:endParaRPr lang="en-US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805345"/>
                  </a:ext>
                </a:extLst>
              </a:tr>
              <a:tr h="35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179318"/>
                  </a:ext>
                </a:extLst>
              </a:tr>
              <a:tr h="8753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Life and Reliability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Often fail due to surface fatigue, </a:t>
                      </a:r>
                      <a:r>
                        <a:rPr lang="en-US" b="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micropitting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grease limitations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proper lubrication, journal bearings can last decades</a:t>
                      </a:r>
                      <a:r>
                        <a:rPr lang="en-US" dirty="0"/>
                        <a:t>.</a:t>
                      </a:r>
                      <a:endParaRPr lang="en-US" dirty="0">
                        <a:solidFill>
                          <a:schemeClr val="accent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5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2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D934-8040-5E59-0C82-C5AAC0AB2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E97647E8-A930-37E5-3CF1-5BE841869587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775D69A0-8A07-43FB-3A79-9146BCEBADB5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266A36C-5F0C-16CE-FDC1-76923ACDF5C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0014371-C511-E77C-E0C7-326F43916AFB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B268C2-C784-095D-489D-458102E9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0ED114-53C0-D092-DFC8-F8CE74AC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Journal bearing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815B24-5F53-036B-9366-72DCFCB5E6A3}"/>
              </a:ext>
            </a:extLst>
          </p:cNvPr>
          <p:cNvCxnSpPr/>
          <p:nvPr/>
        </p:nvCxnSpPr>
        <p:spPr>
          <a:xfrm>
            <a:off x="342900" y="1176770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E0FC43-127F-5337-6CAF-4B1A904193F1}"/>
              </a:ext>
            </a:extLst>
          </p:cNvPr>
          <p:cNvSpPr txBox="1"/>
          <p:nvPr/>
        </p:nvSpPr>
        <p:spPr>
          <a:xfrm>
            <a:off x="501635" y="1542910"/>
            <a:ext cx="9311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Lubrication Principle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Hydrodynamic Journal Bearing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Hydrostatic Journal Bearing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Lubricated Bearing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A5041-0355-36E7-5A55-7596187AA2CF}"/>
              </a:ext>
            </a:extLst>
          </p:cNvPr>
          <p:cNvSpPr txBox="1"/>
          <p:nvPr/>
        </p:nvSpPr>
        <p:spPr>
          <a:xfrm>
            <a:off x="5678129" y="1503900"/>
            <a:ext cx="84065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Based on Bearing Surface Geometry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 (Sleeve) Bearing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Lobed Bearings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Tilting Pad (Pivoted Pad) Bearing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D7085F-A7E2-9ED8-95F7-7FCBE031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6047"/>
            <a:ext cx="11218984" cy="2635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13123F-927E-83BA-ED38-B262F199A37E}"/>
              </a:ext>
            </a:extLst>
          </p:cNvPr>
          <p:cNvSpPr txBox="1"/>
          <p:nvPr/>
        </p:nvSpPr>
        <p:spPr>
          <a:xfrm>
            <a:off x="185583" y="6050200"/>
            <a:ext cx="889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Hydrodynamic Journal Bearing vs Hydrostatic Journal bearing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1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44DCF-6155-0555-FA14-91CF74526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47A1E9CE-D313-9985-3FB2-E679E86DBED5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398FDA22-4C9B-5A79-8DA5-03BC15F09F2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148F5683-A3F5-0F57-B2C7-B122CF3258FF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3F3B6BB-1E7D-36A5-86FF-92AE817FB03D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165CDC-6D8B-F8A5-144F-D98E2EFB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287215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C3C2D3-E1BC-32D9-A2FC-40F050A5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factors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4EC5C1-1415-904B-5BC1-7BD9A028CA62}"/>
              </a:ext>
            </a:extLst>
          </p:cNvPr>
          <p:cNvCxnSpPr/>
          <p:nvPr/>
        </p:nvCxnSpPr>
        <p:spPr>
          <a:xfrm>
            <a:off x="342900" y="1176770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6937AE-A49A-B3E2-66E0-A1D81CBD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546948"/>
              </p:ext>
            </p:extLst>
          </p:nvPr>
        </p:nvGraphicFramePr>
        <p:xfrm>
          <a:off x="355558" y="1440490"/>
          <a:ext cx="11476704" cy="446148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381046">
                  <a:extLst>
                    <a:ext uri="{9D8B030D-6E8A-4147-A177-3AD203B41FA5}">
                      <a16:colId xmlns:a16="http://schemas.microsoft.com/office/drawing/2014/main" val="2711282818"/>
                    </a:ext>
                  </a:extLst>
                </a:gridCol>
                <a:gridCol w="3765689">
                  <a:extLst>
                    <a:ext uri="{9D8B030D-6E8A-4147-A177-3AD203B41FA5}">
                      <a16:colId xmlns:a16="http://schemas.microsoft.com/office/drawing/2014/main" val="1413037470"/>
                    </a:ext>
                  </a:extLst>
                </a:gridCol>
                <a:gridCol w="4329969">
                  <a:extLst>
                    <a:ext uri="{9D8B030D-6E8A-4147-A177-3AD203B41FA5}">
                      <a16:colId xmlns:a16="http://schemas.microsoft.com/office/drawing/2014/main" val="253738637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Factor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Roller Bearing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Bearing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2177756671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Capex (Capital Cost)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(manufacturing precision, complex design, expensive for large sizes)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(simpler design, cheaper for large shafts)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482429500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Serviceability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replace (standardized sizes, quick maintenance)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complex (requires skilled service, oil system maintenance)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3813080162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Opex (Operating Cost)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(grease replacement, frequent failure risk under heavy load)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(long life with proper lubrication, less frequent replacement)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308527274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High-grade alloy steel (expensive, wear-resistant)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Babbitt, bronze, or white metal lining (cheaper and widely available)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54781348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Transport Limit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by size (large roller bearings are bulky, costly to transport)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Easier to scale (journal bearings can be split type, easier to transport and assemble)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231163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55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AF005-1BA0-1AF3-B047-53A359AA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072ED8B8-C186-9579-85C6-91537B48BB95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D410B122-ACD9-C2A1-2B70-DA3B84B361E6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24EE0869-F410-9BFD-7363-65B5332E41A4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197690-45E1-A4BC-967E-1CD6599D07C1}"/>
              </a:ext>
            </a:extLst>
          </p:cNvPr>
          <p:cNvSpPr/>
          <p:nvPr/>
        </p:nvSpPr>
        <p:spPr>
          <a:xfrm>
            <a:off x="-17584" y="6513969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8C7287-3D56-FBD1-DD81-E57E5D6E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1" y="6513969"/>
            <a:ext cx="468073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472ABA-905E-56F5-F43F-AA4C0AEE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Types of spherical Journal bearing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4AA62A-FF39-E910-D594-7B7B2DBB7FB6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4DD8B8F-2CB5-4C45-9616-4332092D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36"/>
          <a:stretch>
            <a:fillRect/>
          </a:stretch>
        </p:blipFill>
        <p:spPr>
          <a:xfrm>
            <a:off x="484418" y="1401679"/>
            <a:ext cx="3162574" cy="1958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754AC-C94B-0016-CCF3-8510D306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7" t="3099"/>
          <a:stretch>
            <a:fillRect/>
          </a:stretch>
        </p:blipFill>
        <p:spPr>
          <a:xfrm>
            <a:off x="563076" y="3546287"/>
            <a:ext cx="3083916" cy="2558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BE97B0-DE43-8871-B4E6-B764BFFB3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337" y="1381920"/>
            <a:ext cx="3049333" cy="19204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500166-09B5-FC92-4646-EB60DBFA3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024" y="1381920"/>
            <a:ext cx="3401378" cy="19006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E05D65-B9B5-1C76-D6D1-DD6EF2B2ED00}"/>
              </a:ext>
            </a:extLst>
          </p:cNvPr>
          <p:cNvSpPr txBox="1"/>
          <p:nvPr/>
        </p:nvSpPr>
        <p:spPr>
          <a:xfrm>
            <a:off x="10205884" y="6138688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SKF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B9E6D9-7EBE-B14A-1FB1-1BF0ED67C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908" y="3468665"/>
            <a:ext cx="3104966" cy="25681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94BBDD-0014-C062-32C2-C920EA858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2268" y="3350071"/>
            <a:ext cx="3371134" cy="267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8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A556-CCF2-B6FD-755E-F0A50583F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8419B4AB-86E4-AE64-23A8-69C01C260F95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01E1C3FC-A47F-5F2B-FA5E-EE3A40745DD0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5653479E-13D1-4AE6-D5C4-89DB5CDC198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0FADDAC-D965-9523-A427-510972FB0341}"/>
              </a:ext>
            </a:extLst>
          </p:cNvPr>
          <p:cNvSpPr/>
          <p:nvPr/>
        </p:nvSpPr>
        <p:spPr>
          <a:xfrm>
            <a:off x="-17584" y="6513969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693FAF8-D3B0-6A74-91F5-C73FB614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1" y="6513969"/>
            <a:ext cx="468073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C23369-1452-2246-0C08-06D17DA3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endParaRPr lang="de-D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1C97D4-3E58-4BA4-A8C3-1BE485D8A832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6C12B8F-7450-789B-5523-9B57E910391E}"/>
              </a:ext>
            </a:extLst>
          </p:cNvPr>
          <p:cNvSpPr txBox="1"/>
          <p:nvPr/>
        </p:nvSpPr>
        <p:spPr>
          <a:xfrm>
            <a:off x="266595" y="1622226"/>
            <a:ext cx="33713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Radial Spherical Plain Bearings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ring rotates inside the outer ring.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mainly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radial loads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(like a journal bearing, but with spherical misalignment capability)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3ACBF2-B2BC-9BA9-61EB-E104BEA292B6}"/>
              </a:ext>
            </a:extLst>
          </p:cNvPr>
          <p:cNvCxnSpPr/>
          <p:nvPr/>
        </p:nvCxnSpPr>
        <p:spPr>
          <a:xfrm>
            <a:off x="3866105" y="1499009"/>
            <a:ext cx="0" cy="299883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69FE7D-4AB2-572F-B844-7EFC6C8C1E3E}"/>
              </a:ext>
            </a:extLst>
          </p:cNvPr>
          <p:cNvCxnSpPr/>
          <p:nvPr/>
        </p:nvCxnSpPr>
        <p:spPr>
          <a:xfrm>
            <a:off x="8214795" y="1499009"/>
            <a:ext cx="0" cy="299883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115A41-1BAD-D580-7E16-6A4182E01CEE}"/>
              </a:ext>
            </a:extLst>
          </p:cNvPr>
          <p:cNvSpPr txBox="1"/>
          <p:nvPr/>
        </p:nvSpPr>
        <p:spPr>
          <a:xfrm>
            <a:off x="3866105" y="1609972"/>
            <a:ext cx="43501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Contact Spherical Plain Bearings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&amp; outer rings designed so that the contact angle carries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radial + axial loads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27ED5-C2BB-1877-7E98-375C8214E28E}"/>
              </a:ext>
            </a:extLst>
          </p:cNvPr>
          <p:cNvSpPr txBox="1"/>
          <p:nvPr/>
        </p:nvSpPr>
        <p:spPr>
          <a:xfrm>
            <a:off x="8310717" y="1609972"/>
            <a:ext cx="3704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Thrust Spherical Plain Bearings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Only designed for </a:t>
            </a:r>
            <a:r>
              <a:rPr lang="en-US" b="1" dirty="0"/>
              <a:t>axial loads</a:t>
            </a:r>
            <a:r>
              <a:rPr lang="en-US" dirty="0"/>
              <a:t> (thrust direction).</a:t>
            </a:r>
          </a:p>
        </p:txBody>
      </p:sp>
    </p:spTree>
    <p:extLst>
      <p:ext uri="{BB962C8B-B14F-4D97-AF65-F5344CB8AC3E}">
        <p14:creationId xmlns:p14="http://schemas.microsoft.com/office/powerpoint/2010/main" val="3918674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1080-252D-CCE7-145F-D3E620BC7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384C299-A60E-80E4-BC48-677C075B43FF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6B364233-395C-006A-EE66-36B765FBE004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9B717391-7BB9-578F-0E68-C3D5101B5931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CD9C91-BE7C-0A07-17F6-2FE7D8B727C8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92451D6-DFB8-F620-47D3-4DA8024A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10701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47570C-579B-A166-AE03-28197808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8" y="502853"/>
            <a:ext cx="7982574" cy="712728"/>
          </a:xfrm>
        </p:spPr>
        <p:txBody>
          <a:bodyPr>
            <a:normAutofit/>
          </a:bodyPr>
          <a:lstStyle/>
          <a:p>
            <a:r>
              <a:rPr lang="de-DE" dirty="0"/>
              <a:t>References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868812-47A1-2FC9-2ADD-DB006AFCE18B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BC1BB-4C7A-2ED6-184A-8D2C2BC17297}"/>
              </a:ext>
            </a:extLst>
          </p:cNvPr>
          <p:cNvSpPr txBox="1">
            <a:spLocks/>
          </p:cNvSpPr>
          <p:nvPr/>
        </p:nvSpPr>
        <p:spPr>
          <a:xfrm>
            <a:off x="242209" y="1306893"/>
            <a:ext cx="11703402" cy="5271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+mj-lt"/>
              <a:buAutoNum type="arabicPeriod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Decker, T., Jacobs, G., Röder, J.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Experimental study on the condition monitoring of planetary journal bearings in wind turbine gearboxes using the surface acoustic wave method.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Forsch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Ingenieurwes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112 (2025).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https://doi.org/10.1007/s10010-025-00887-y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Sajid, Z. (n.d.). Tilting pad. Scribd. https://www.scribd.com/document/417450883/Tilting-Pad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Peter Quell Lecture Notes.</a:t>
            </a:r>
            <a:endParaRPr kumimoji="0" lang="en-IN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25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14D7-9DD3-D9CB-C0DB-42B9B1BAD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38D6822-7B53-BF3A-9D90-0D9C087D0D24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-form: Shape 13">
            <a:extLst>
              <a:ext uri="{FF2B5EF4-FFF2-40B4-BE49-F238E27FC236}">
                <a16:creationId xmlns:a16="http://schemas.microsoft.com/office/drawing/2014/main" id="{5CA3C541-C5EF-CB1B-CDB4-41F47CFF9102}"/>
              </a:ext>
            </a:extLst>
          </p:cNvPr>
          <p:cNvSpPr/>
          <p:nvPr/>
        </p:nvSpPr>
        <p:spPr>
          <a:xfrm rot="10800000">
            <a:off x="-2090" y="-10376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EBBF2306-6C6F-42A8-BDEF-D3054115E536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CCC2319-5C15-710F-9F21-17904ABE1EB6}"/>
              </a:ext>
            </a:extLst>
          </p:cNvPr>
          <p:cNvSpPr/>
          <p:nvPr/>
        </p:nvSpPr>
        <p:spPr>
          <a:xfrm>
            <a:off x="-7747" y="6538183"/>
            <a:ext cx="12207494" cy="319817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365CDF-E0D1-26BD-ED60-F8E18B72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52392" y="6513969"/>
            <a:ext cx="448408" cy="365125"/>
          </a:xfrm>
        </p:spPr>
        <p:txBody>
          <a:bodyPr/>
          <a:lstStyle/>
          <a:p>
            <a:fld id="{013F6232-4F06-48BA-8F69-BF531F607829}" type="slidenum">
              <a:rPr lang="en-GB" sz="1400" smtClean="0">
                <a:solidFill>
                  <a:schemeClr val="bg1"/>
                </a:solidFill>
              </a:rPr>
              <a:t>9</a:t>
            </a:fld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E7D993-C9C8-1FC2-AD4D-73212A12C4E0}"/>
              </a:ext>
            </a:extLst>
          </p:cNvPr>
          <p:cNvCxnSpPr/>
          <p:nvPr/>
        </p:nvCxnSpPr>
        <p:spPr>
          <a:xfrm>
            <a:off x="484418" y="1171879"/>
            <a:ext cx="11218984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0C96CB-22B9-312F-EDFB-7341ECFA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0878" y="893906"/>
            <a:ext cx="14717390" cy="57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9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 /><Relationship Id="rId1" Type="http://schemas.microsoft.com/office/2011/relationships/webextension" Target="webextension1.xml" 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3769</TotalTime>
  <Words>990</Words>
  <Application>Microsoft Office PowerPoint</Application>
  <PresentationFormat>Widescreen</PresentationFormat>
  <Paragraphs>140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Custom Design</vt:lpstr>
      <vt:lpstr>Weekly Presentation: Rotor Bearing System</vt:lpstr>
      <vt:lpstr>Journal bearing</vt:lpstr>
      <vt:lpstr>Why Journal bearing over Roller bearing ?</vt:lpstr>
      <vt:lpstr>Types of Journal bearing</vt:lpstr>
      <vt:lpstr>Cost factors</vt:lpstr>
      <vt:lpstr>Types of spherical Journal bearing</vt:lpstr>
      <vt:lpstr>PowerPoint Presentation</vt:lpstr>
      <vt:lpstr>References</vt:lpstr>
      <vt:lpstr>PowerPoint Presentation</vt:lpstr>
      <vt:lpstr>PowerPoint Presentation</vt:lpstr>
      <vt:lpstr>Multi-Body System model (MBS)</vt:lpstr>
      <vt:lpstr>PowerPoint Presentation</vt:lpstr>
      <vt:lpstr>Comparison of High speed shaft vibrations</vt:lpstr>
      <vt:lpstr>PowerPoint Presentation</vt:lpstr>
      <vt:lpstr>PowerPoint Presentation</vt:lpstr>
      <vt:lpstr>PowerPoint Presentation</vt:lpstr>
      <vt:lpstr>Bearing terminology</vt:lpstr>
      <vt:lpstr>PowerPoint Presentation</vt:lpstr>
      <vt:lpstr>PowerPoint Presentation</vt:lpstr>
      <vt:lpstr>Journal bearing Failures in Wind Turbine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 lidar-assisted control group</dc:title>
  <dc:creator>Federico De Mita</dc:creator>
  <cp:lastModifiedBy>Divyesh Satishkumar Mistry</cp:lastModifiedBy>
  <cp:revision>24</cp:revision>
  <dcterms:created xsi:type="dcterms:W3CDTF">2025-07-21T13:11:31Z</dcterms:created>
  <dcterms:modified xsi:type="dcterms:W3CDTF">2025-09-28T18:06:14Z</dcterms:modified>
</cp:coreProperties>
</file>